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BF239-41BD-44C0-AA16-F58419F40D49}" type="datetimeFigureOut">
              <a:rPr kumimoji="1" lang="ja-JP" altLang="en-US" smtClean="0"/>
              <a:pPr/>
              <a:t>2011/11/17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3465-E89D-482F-8F8F-1861078768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912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FE41D-F453-407D-9361-8EED8E5DEE05}" type="datetimeFigureOut">
              <a:rPr kumimoji="1" lang="ja-JP" altLang="en-US" smtClean="0"/>
              <a:pPr/>
              <a:t>2011/11/17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884DE-1812-472C-B5B1-4494522A86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4819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884DE-1812-472C-B5B1-4494522A865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2202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A15B-A8EC-48FA-82C9-319A6289CE86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7072-5D84-4B83-9FD4-EE7BC787EA8A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577B-A53F-4A62-9F41-97A31D8EED29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E0D7-78CC-4B56-998D-8FBD97877DF6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62F9-3C6C-49BF-8572-FA1D485D128C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2D51-5D68-491B-B388-B788984982BF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E31-2278-4C71-8C18-C029362D65D0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AD02-E156-484C-8B7B-B6D2EE8C7CD3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BED7-372C-4D63-9B16-9C2398D707BF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4FC8-266E-4F62-8BF1-179E4F2D9BA6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C1E5-D740-4E46-8C76-DAD5C4668687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8105-346D-4E2D-BA9B-029BC76F416E}" type="datetime1">
              <a:rPr kumimoji="1" lang="ja-JP" altLang="en-US" smtClean="0"/>
              <a:pPr/>
              <a:t>2011/11/17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66F7-FBFF-43D7-8E37-3D95691BEF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b="1" i="1" u="sng" dirty="0" smtClean="0"/>
              <a:t>Graphical Models</a:t>
            </a:r>
            <a:endParaRPr kumimoji="1" lang="ja-JP" altLang="en-US" b="1" i="1" u="sng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BRML Chapter 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factor graphs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f</a:t>
            </a:r>
            <a:r>
              <a:rPr lang="en-US" altLang="ja-JP" dirty="0" smtClean="0"/>
              <a:t>(A,B,C)=P(A)P(B)P(C|A,B)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971600" y="26369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737095" y="26568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886000" y="41490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114600" y="3429000"/>
            <a:ext cx="457200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2343200" y="3212976"/>
            <a:ext cx="716632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28800" y="3212976"/>
            <a:ext cx="914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343200" y="367017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5292080" y="2996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16216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Variable node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436096" y="4797152"/>
            <a:ext cx="626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32240" y="48788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Factor node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146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factor graph (2)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059832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5940152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4511679" y="50131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920280" y="3670176"/>
            <a:ext cx="1715616" cy="709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635896" y="3670176"/>
            <a:ext cx="1224136" cy="697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397352" y="3789040"/>
            <a:ext cx="1727522" cy="57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11560" y="1628800"/>
            <a:ext cx="7753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f</a:t>
            </a:r>
            <a:r>
              <a:rPr lang="en-US" altLang="ja-JP" sz="3200" dirty="0"/>
              <a:t>1</a:t>
            </a:r>
            <a:r>
              <a:rPr kumimoji="1" lang="en-US" altLang="ja-JP" sz="3200" dirty="0" smtClean="0"/>
              <a:t>=P(A),f2=P(B),f3=P(C|A,B)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                              </a:t>
            </a:r>
            <a:r>
              <a:rPr kumimoji="1" lang="en-US" altLang="ja-JP" sz="3200" dirty="0" smtClean="0"/>
              <a:t>=&gt; P(A,B,C)=f1*f2*f3</a:t>
            </a:r>
            <a:endParaRPr kumimoji="1" lang="ja-JP" altLang="en-US" sz="3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249613"/>
            <a:ext cx="6461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直線コネクタ 24"/>
          <p:cNvCxnSpPr/>
          <p:nvPr/>
        </p:nvCxnSpPr>
        <p:spPr>
          <a:xfrm flipV="1">
            <a:off x="4968879" y="3789040"/>
            <a:ext cx="1187297" cy="57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668252" y="4140308"/>
            <a:ext cx="504056" cy="507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f1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642235" y="4184498"/>
            <a:ext cx="504056" cy="516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f3</a:t>
            </a:r>
            <a:endParaRPr kumimoji="1" lang="ja-JP" altLang="en-US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4894263" y="4700896"/>
            <a:ext cx="0" cy="312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正方形/長方形 2047"/>
          <p:cNvSpPr/>
          <p:nvPr/>
        </p:nvSpPr>
        <p:spPr>
          <a:xfrm>
            <a:off x="7812360" y="4140308"/>
            <a:ext cx="553021" cy="5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f2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835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Expressiveness of Graphical Models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</a:t>
            </a:r>
            <a:r>
              <a:rPr kumimoji="1" lang="en-US" altLang="ja-JP" dirty="0" smtClean="0"/>
              <a:t>irected distributions can be represented as </a:t>
            </a:r>
            <a:r>
              <a:rPr kumimoji="1" lang="en-US" altLang="ja-JP" dirty="0" smtClean="0"/>
              <a:t>undirected </a:t>
            </a:r>
            <a:r>
              <a:rPr kumimoji="1" lang="en-US" altLang="ja-JP" dirty="0" smtClean="0"/>
              <a:t>ones.</a:t>
            </a:r>
          </a:p>
          <a:p>
            <a:r>
              <a:rPr lang="en-US" altLang="ja-JP" dirty="0" smtClean="0"/>
              <a:t>But this transformation can lose some information(conditional independency)</a:t>
            </a:r>
          </a:p>
          <a:p>
            <a:r>
              <a:rPr lang="en-US" altLang="ja-JP" dirty="0" smtClean="0"/>
              <a:t>the converse questions are same.</a:t>
            </a:r>
          </a:p>
          <a:p>
            <a:r>
              <a:rPr lang="en-US" altLang="ja-JP" dirty="0" err="1" smtClean="0"/>
              <a:t>So,we</a:t>
            </a:r>
            <a:r>
              <a:rPr lang="en-US" altLang="ja-JP" dirty="0" smtClean="0"/>
              <a:t> need     I-map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D-map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perfect-map(see Definition4.11)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11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BRML chapter 4</a:t>
            </a:r>
          </a:p>
          <a:p>
            <a:r>
              <a:rPr lang="en-US" altLang="ja-JP" dirty="0" smtClean="0"/>
              <a:t>PRML chapter 8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80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he zoo of graphical models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Markov networks</a:t>
            </a:r>
          </a:p>
          <a:p>
            <a:r>
              <a:rPr lang="en-US" altLang="ja-JP" dirty="0" smtClean="0"/>
              <a:t>Belief networks</a:t>
            </a:r>
            <a:endParaRPr kumimoji="1" lang="en-US" altLang="ja-JP" dirty="0" smtClean="0"/>
          </a:p>
          <a:p>
            <a:r>
              <a:rPr lang="en-US" altLang="ja-JP" dirty="0" smtClean="0"/>
              <a:t>Chain graphs (Belief and </a:t>
            </a:r>
            <a:r>
              <a:rPr lang="en-US" altLang="ja-JP" dirty="0"/>
              <a:t>M</a:t>
            </a:r>
            <a:r>
              <a:rPr lang="en-US" altLang="ja-JP" dirty="0" smtClean="0"/>
              <a:t>arkov )</a:t>
            </a:r>
          </a:p>
          <a:p>
            <a:r>
              <a:rPr lang="en-US" altLang="ja-JP" dirty="0" smtClean="0"/>
              <a:t>Factor graphs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=&gt;they are graphical models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two steps of process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b="1" dirty="0" smtClean="0"/>
              <a:t>Modeling</a:t>
            </a:r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identify the relevant variables </a:t>
            </a:r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make structural assumptions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en-US" altLang="ja-JP" b="1" dirty="0" smtClean="0"/>
              <a:t>Inference</a:t>
            </a:r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answer the interest questions with inference algorithm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Markov 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b="1" dirty="0" smtClean="0"/>
              <a:t>Factorization</a:t>
            </a:r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the joint probability is described with the product of several potential functions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r>
              <a:rPr lang="en-US" altLang="ja-JP" b="1" dirty="0" smtClean="0"/>
              <a:t>Potential</a:t>
            </a:r>
          </a:p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a non-negative function of the set of variables</a:t>
            </a:r>
          </a:p>
          <a:p>
            <a:pPr>
              <a:buNone/>
            </a:pPr>
            <a:r>
              <a:rPr lang="en-US" altLang="ja-JP" dirty="0" smtClean="0"/>
              <a:t>This is not probability itself.</a:t>
            </a:r>
          </a:p>
          <a:p>
            <a:pPr>
              <a:buNone/>
            </a:pPr>
            <a:r>
              <a:rPr lang="en-US" altLang="ja-JP" dirty="0" smtClean="0"/>
              <a:t>(Fig4.1)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maximal cliques?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cliques:a fully connected subset of nodes</a:t>
            </a:r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lang="en-US" altLang="ja-JP" dirty="0" smtClean="0"/>
              <a:t>maximal </a:t>
            </a:r>
            <a:r>
              <a:rPr lang="en-US" altLang="ja-JP" dirty="0" err="1" smtClean="0"/>
              <a:t>cliques:cliques</a:t>
            </a:r>
            <a:r>
              <a:rPr lang="en-US" altLang="ja-JP" dirty="0" smtClean="0"/>
              <a:t> </a:t>
            </a:r>
            <a:r>
              <a:rPr lang="en-US" altLang="ja-JP" dirty="0" smtClean="0"/>
              <a:t>which </a:t>
            </a:r>
            <a:r>
              <a:rPr lang="en-US" altLang="ja-JP" dirty="0" err="1" smtClean="0"/>
              <a:t>cant’t</a:t>
            </a:r>
            <a:r>
              <a:rPr lang="en-US" altLang="ja-JP" dirty="0" smtClean="0"/>
              <a:t> be extended by including one more </a:t>
            </a:r>
            <a:r>
              <a:rPr lang="en-US" altLang="ja-JP" dirty="0" err="1" smtClean="0"/>
              <a:t>adjecent</a:t>
            </a:r>
            <a:r>
              <a:rPr lang="en-US" altLang="ja-JP" dirty="0" smtClean="0"/>
              <a:t> node</a:t>
            </a:r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We define potential functions on each maximal cliques</a:t>
            </a:r>
          </a:p>
          <a:p>
            <a:pPr>
              <a:buNone/>
            </a:pPr>
            <a:r>
              <a:rPr lang="en-US" altLang="ja-JP" dirty="0" smtClean="0"/>
              <a:t>&gt;Hammersley-Clifford Theorem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Properties of Markov Networks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Definition4.4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marginalizing,conditioning</a:t>
            </a:r>
          </a:p>
          <a:p>
            <a:r>
              <a:rPr kumimoji="1" lang="en-US" altLang="ja-JP" dirty="0" smtClean="0"/>
              <a:t>Definition4.5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separation</a:t>
            </a:r>
          </a:p>
          <a:p>
            <a:pPr marL="0" indent="0">
              <a:buNone/>
            </a:pPr>
            <a:r>
              <a:rPr kumimoji="1" lang="en-US" altLang="ja-JP" dirty="0" smtClean="0"/>
              <a:t>(Fig4.2)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229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Lattice model </a:t>
            </a:r>
          </a:p>
          <a:p>
            <a:r>
              <a:rPr lang="en-US" altLang="ja-JP" dirty="0" smtClean="0"/>
              <a:t>Ising model</a:t>
            </a:r>
          </a:p>
          <a:p>
            <a:pPr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-&gt;magnet , image analysis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8524" y="4077072"/>
            <a:ext cx="4464496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Chain Graphical Models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Chain Graphs contain </a:t>
            </a:r>
            <a:r>
              <a:rPr lang="en-US" altLang="ja-JP" u="sng" dirty="0" smtClean="0"/>
              <a:t>both directed and undirected</a:t>
            </a:r>
            <a:r>
              <a:rPr lang="en-US" altLang="ja-JP" dirty="0" smtClean="0"/>
              <a:t> links.(Fig4.6,4.7)</a:t>
            </a:r>
          </a:p>
          <a:p>
            <a:pPr marL="0" indent="0">
              <a:buNone/>
            </a:pPr>
            <a:r>
              <a:rPr lang="en-US" altLang="ja-JP" dirty="0" smtClean="0"/>
              <a:t>1)Remove directed edges</a:t>
            </a:r>
          </a:p>
          <a:p>
            <a:pPr marL="0" indent="0">
              <a:buNone/>
            </a:pPr>
            <a:r>
              <a:rPr lang="en-US" altLang="ja-JP" dirty="0" smtClean="0"/>
              <a:t>2)Consider the distributions over maximal clique</a:t>
            </a:r>
          </a:p>
          <a:p>
            <a:pPr marL="0" indent="0">
              <a:buNone/>
            </a:pPr>
            <a:r>
              <a:rPr lang="en-US" altLang="ja-JP" dirty="0" smtClean="0"/>
              <a:t>3)Moralize  and normalize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191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Factor Graphs(Fig4.8)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Factor graphs are</a:t>
            </a:r>
            <a:r>
              <a:rPr kumimoji="1" lang="en-US" altLang="ja-JP" dirty="0" smtClean="0"/>
              <a:t> used for </a:t>
            </a:r>
            <a:r>
              <a:rPr kumimoji="1" lang="en-US" altLang="ja-JP" u="sng" dirty="0" smtClean="0"/>
              <a:t>inference steps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Square nodes represent factors.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ex)p(A,B,C)=P(A)P(B)P(C|A,B)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4211960" y="51571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5940152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2411760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14" idx="5"/>
            <a:endCxn id="12" idx="1"/>
          </p:cNvCxnSpPr>
          <p:nvPr/>
        </p:nvCxnSpPr>
        <p:spPr>
          <a:xfrm>
            <a:off x="3192249" y="4281497"/>
            <a:ext cx="1153622" cy="100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3" idx="3"/>
            <a:endCxn id="12" idx="7"/>
          </p:cNvCxnSpPr>
          <p:nvPr/>
        </p:nvCxnSpPr>
        <p:spPr>
          <a:xfrm flipH="1">
            <a:off x="4992449" y="4281497"/>
            <a:ext cx="1081614" cy="100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66F7-FBFF-43D7-8E37-3D95691BEF1B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40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288</Words>
  <Application>Microsoft Office PowerPoint</Application>
  <PresentationFormat>画面に合わせる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Graphical Models</vt:lpstr>
      <vt:lpstr>the zoo of graphical models</vt:lpstr>
      <vt:lpstr>two steps of process</vt:lpstr>
      <vt:lpstr>Markov Networks</vt:lpstr>
      <vt:lpstr>What is maximal cliques?</vt:lpstr>
      <vt:lpstr>Properties of Markov Networks</vt:lpstr>
      <vt:lpstr>スライド 7</vt:lpstr>
      <vt:lpstr>Chain Graphical Models</vt:lpstr>
      <vt:lpstr>Factor Graphs(Fig4.8)</vt:lpstr>
      <vt:lpstr>Example of factor graphs</vt:lpstr>
      <vt:lpstr>Example of factor graph (2)</vt:lpstr>
      <vt:lpstr>Expressiveness of Graphical Models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Models</dc:title>
  <dc:creator>吉田光佑</dc:creator>
  <cp:lastModifiedBy>吉田光佑</cp:lastModifiedBy>
  <cp:revision>17</cp:revision>
  <cp:lastPrinted>2011-11-14T03:49:05Z</cp:lastPrinted>
  <dcterms:created xsi:type="dcterms:W3CDTF">2011-11-12T10:07:55Z</dcterms:created>
  <dcterms:modified xsi:type="dcterms:W3CDTF">2011-11-17T03:27:41Z</dcterms:modified>
</cp:coreProperties>
</file>